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mp" ContentType="image/p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3" r:id="rId1"/>
  </p:sldMasterIdLst>
  <p:notesMasterIdLst>
    <p:notesMasterId r:id="rId15"/>
  </p:notesMasterIdLst>
  <p:sldIdLst>
    <p:sldId id="256" r:id="rId2"/>
    <p:sldId id="259" r:id="rId3"/>
    <p:sldId id="260" r:id="rId4"/>
    <p:sldId id="261" r:id="rId5"/>
    <p:sldId id="264" r:id="rId6"/>
    <p:sldId id="263" r:id="rId7"/>
    <p:sldId id="262" r:id="rId8"/>
    <p:sldId id="268" r:id="rId9"/>
    <p:sldId id="265" r:id="rId10"/>
    <p:sldId id="266" r:id="rId11"/>
    <p:sldId id="267" r:id="rId12"/>
    <p:sldId id="270" r:id="rId13"/>
    <p:sldId id="269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9" d="100"/>
          <a:sy n="79" d="100"/>
        </p:scale>
        <p:origin x="85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8434D8-FF4B-4C2F-A37E-FF8315A535C2}" type="datetimeFigureOut">
              <a:rPr lang="en-US" smtClean="0"/>
              <a:t>3/12/2023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06BA04-067A-41CE-BDCA-4D8D540E8F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7013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Page 129 </a:t>
            </a:r>
            <a:r>
              <a:rPr lang="en-US" dirty="0" err="1"/>
              <a:t>levine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06BA04-067A-41CE-BDCA-4D8D540E8FB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4816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8FDCF0-4C39-AB38-611B-1B98F56582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F5A1B5-DDE9-19CD-F014-FAF2B4A3B8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2E9344-79D2-5647-A6BF-B54A226A94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3/12/2023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0FBD2D-68AD-1DC7-9D90-5576BDB308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A5806B-C99F-F889-B649-D37EC36F3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6192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2F90B-4C0D-40B2-3135-1A315A651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7DEDFD-01F8-AC2C-B1BA-C65D6EB802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D0ECB8-D502-7443-B11B-3F24B04238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3/12/2023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A51A11-8FFA-1C6E-F10B-3981F5F16F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DC7CED-3AE9-CCC7-EB07-668A68610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792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374729E-CEF2-7993-9110-12759A988ED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EBD5FAE-F691-CC9E-D979-54BF84ECE2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EA8E72-04C9-D031-9A67-4FBF0B3F1A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3/12/2023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B1B94B-9088-7C96-4E85-74C98BFE90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27B6E0-5B18-2955-9ADA-5E115210A7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4250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B8606-C260-5AF7-5120-CAF514EE8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9AE990-2D86-4129-EEF3-2048DB1B5B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C34045-EC74-94BF-AC6D-4B53FC7A4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3/12/2023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CBC4C2-1031-28B7-2BF4-1488BC956B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F93135-34B5-82A7-96E5-73B1483B1C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9068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A0167C-DF6C-717D-F66C-D2A4744D6D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1ABC5E-2AAA-5207-BCA4-1987BC26D3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40B948-974A-7E7E-2856-8B75F824FC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3/12/2023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0C04CB-5E50-BAFC-D547-22EB539622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BC6436-D354-E379-991E-419183D16E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6715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67995-1D59-6768-C493-58E0EEAED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6A81E8-2DBE-B400-7665-6263653112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D76EF1-5F32-6F53-0230-9401F00467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3274C5-F2A2-B208-71C8-96179D1F05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3/12/2023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8DBB7D-531B-86B3-80E8-03E80498A6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1DF488-D509-0B67-5F79-E0095B5A3F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6411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C90B5B-D0F4-6895-DB90-C13D53DFE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CF181E-9FC4-1D55-370D-5A07DFD0FE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9EC787-3059-447E-5329-CFB7E31A51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8B91E81-31C6-2D05-EC63-3782662E130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97F1301-2078-4F58-CCF3-A8807EDBC6B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FB79D2C-0165-65A0-0573-EF751AFFED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3/12/2023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951C5C-BCF7-C4D6-B4C1-42C414FC61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D74E672-5312-8A08-9087-E79E82821C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997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E8A162-AA90-64DC-DCAB-745E2E96E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424BC8F-86F1-38AC-574B-5F8A12AE54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3/12/2023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8D5550-9F83-CB66-A290-2A421ACEAA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4874D4-794C-8073-C3A5-C5059CADA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8419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4C70A32-5E9D-208D-3106-0414CB2C62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3/12/2023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8E6EEF-281E-63F3-C8AA-5085395A59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BBFFF6-D5DB-8D6C-D6B7-4D845ADE5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2678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590832-67E5-5780-827B-E067E82938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95DB58-9561-F1F1-AECB-627CAAD67F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E8EDB9-0EAF-F133-A3E1-F79F813AE1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A74A75-2C93-DA30-1F52-AC6664DFA5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3/12/2023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69E5DF-BCF3-5AD7-1196-DA0E394AFB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696534-B837-FE66-4FE2-629D168369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667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96DBE-2416-F2EA-D7DC-0A3C6F896C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F88AC15-7A11-D2BE-7FFE-57C24CDBF97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A5DC23-D883-D74E-97D5-020933B9D9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ED1B12-7FCE-2CD7-99C8-B8EE0ED1F5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3/12/2023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E01E85-A942-8AA4-37D1-19B7F668A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398E5D-5151-261F-EE73-C3E158012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6324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E55B296-A721-8995-2174-D75301ADE7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31D1EE-CC7E-300E-960E-8175032818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8FA3AC-E6A7-DFD2-6453-74DE7A2189F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898F52-2787-4BA2-BBBC-9395E9F86D50}" type="datetimeFigureOut">
              <a:rPr lang="en-US" smtClean="0"/>
              <a:pPr/>
              <a:t>3/12/2023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5EB69F-64C9-D985-14F0-515EB989B9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64BB02-7A44-ACA6-C439-CAD38A622F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8B8A27-DF03-4546-BA93-21C967D57E5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4869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tmp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tmp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B72CDF-1050-9C14-835E-88F47E673BE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20" y="-66674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334318C-E82C-A29E-2DD7-3BE1827773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  <a:latin typeface="Baguet Script" panose="020B0604020202020204" pitchFamily="2" charset="0"/>
              </a:rPr>
              <a:t>Quantum Nature of Chemical Bond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AD6038-5141-0E29-F031-1408BA6771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and fundamentals of Computational chemistry</a:t>
            </a:r>
          </a:p>
        </p:txBody>
      </p:sp>
    </p:spTree>
    <p:extLst>
      <p:ext uri="{BB962C8B-B14F-4D97-AF65-F5344CB8AC3E}">
        <p14:creationId xmlns:p14="http://schemas.microsoft.com/office/powerpoint/2010/main" val="2804758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1FA8B-629E-F400-34C8-46879AA286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Molecular Mechanics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E922F4-CE3B-3FDB-B39A-DDE8762848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1992" y="1566105"/>
            <a:ext cx="7149829" cy="3176636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BB85DB7C-6062-5920-43A1-3EDD6F0FC343}"/>
              </a:ext>
            </a:extLst>
          </p:cNvPr>
          <p:cNvGrpSpPr/>
          <p:nvPr/>
        </p:nvGrpSpPr>
        <p:grpSpPr>
          <a:xfrm>
            <a:off x="1070400" y="2577830"/>
            <a:ext cx="2178637" cy="3356043"/>
            <a:chOff x="243550" y="1741250"/>
            <a:chExt cx="2178637" cy="335604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B8CA81CB-B0A3-70A1-6E5D-46D10B9A6AD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52875"/>
            <a:stretch/>
          </p:blipFill>
          <p:spPr>
            <a:xfrm>
              <a:off x="243550" y="1741250"/>
              <a:ext cx="2159181" cy="3356043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0C26346-1A57-932C-6A0F-691B98B716D7}"/>
                </a:ext>
              </a:extLst>
            </p:cNvPr>
            <p:cNvSpPr/>
            <p:nvPr/>
          </p:nvSpPr>
          <p:spPr>
            <a:xfrm>
              <a:off x="2276272" y="2295728"/>
              <a:ext cx="145915" cy="16828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7368D38-3347-9601-1845-9CEF37AE9380}"/>
                </a:ext>
              </a:extLst>
            </p:cNvPr>
            <p:cNvSpPr/>
            <p:nvPr/>
          </p:nvSpPr>
          <p:spPr>
            <a:xfrm flipH="1">
              <a:off x="2247089" y="4315839"/>
              <a:ext cx="155643" cy="7230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7763577-D08F-75C6-4B90-91284567001E}"/>
                </a:ext>
              </a:extLst>
            </p:cNvPr>
            <p:cNvSpPr/>
            <p:nvPr/>
          </p:nvSpPr>
          <p:spPr>
            <a:xfrm flipH="1">
              <a:off x="2081718" y="2950725"/>
              <a:ext cx="220493" cy="7230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F38D0DC3-D224-4EE3-E6D7-0FA1E8BC69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8443" y="2889116"/>
            <a:ext cx="4020765" cy="3015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2758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12120B-8A0C-D4B7-638B-313C622F6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Applications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289B1B-5E68-4E19-4FC7-34975C2271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5336" y="467208"/>
            <a:ext cx="6059932" cy="5923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4686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AD03D6-E83A-7E2C-2C60-E3EB9EC21C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7783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81B7D3A-385F-3B4F-B4A5-3CD4615A2DF7}"/>
              </a:ext>
            </a:extLst>
          </p:cNvPr>
          <p:cNvSpPr txBox="1"/>
          <p:nvPr/>
        </p:nvSpPr>
        <p:spPr>
          <a:xfrm>
            <a:off x="643467" y="2376693"/>
            <a:ext cx="4195834" cy="2512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60120">
              <a:spcAft>
                <a:spcPts val="600"/>
              </a:spcAft>
            </a:pPr>
            <a:r>
              <a:rPr lang="en-US" sz="1890" b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Dulitha Prasanna</a:t>
            </a:r>
          </a:p>
          <a:p>
            <a:pPr defTabSz="960120">
              <a:spcAft>
                <a:spcPts val="600"/>
              </a:spcAft>
            </a:pPr>
            <a:r>
              <a:rPr lang="en-US" sz="1890" b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Iowa State University</a:t>
            </a:r>
          </a:p>
          <a:p>
            <a:pPr defTabSz="960120">
              <a:spcAft>
                <a:spcPts val="600"/>
              </a:spcAft>
            </a:pPr>
            <a:r>
              <a:rPr lang="en-US" sz="189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dulithaprasanna@gmail.com</a:t>
            </a:r>
          </a:p>
          <a:p>
            <a:pPr defTabSz="960120">
              <a:spcAft>
                <a:spcPts val="600"/>
              </a:spcAft>
            </a:pPr>
            <a:r>
              <a:rPr lang="en-US" sz="189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dulitha@iastate.edu</a:t>
            </a:r>
          </a:p>
          <a:p>
            <a:pPr defTabSz="960120">
              <a:spcAft>
                <a:spcPts val="600"/>
              </a:spcAft>
            </a:pPr>
            <a:r>
              <a:rPr lang="en-US" sz="189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https://www.linkedin.com/in/dulitha-prasanna</a:t>
            </a:r>
          </a:p>
          <a:p>
            <a:pPr defTabSz="960120">
              <a:spcAft>
                <a:spcPts val="600"/>
              </a:spcAft>
            </a:pPr>
            <a:r>
              <a:rPr lang="en-US" sz="189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Fb: </a:t>
            </a:r>
            <a:r>
              <a:rPr lang="en-US" sz="1890" kern="1200" err="1">
                <a:solidFill>
                  <a:srgbClr val="050505"/>
                </a:solidFill>
                <a:latin typeface="Segoe UI Historic" panose="020B0502040204020203" pitchFamily="34" charset="0"/>
                <a:ea typeface="+mn-ea"/>
                <a:cs typeface="+mn-cs"/>
              </a:rPr>
              <a:t>Ɗulitha</a:t>
            </a:r>
            <a:r>
              <a:rPr lang="en-US" sz="1890" kern="1200">
                <a:solidFill>
                  <a:srgbClr val="050505"/>
                </a:solidFill>
                <a:latin typeface="Segoe UI Historic" panose="020B0502040204020203" pitchFamily="34" charset="0"/>
                <a:ea typeface="+mn-ea"/>
                <a:cs typeface="+mn-cs"/>
              </a:rPr>
              <a:t> </a:t>
            </a:r>
            <a:r>
              <a:rPr lang="en-US" sz="1890" kern="1200" err="1">
                <a:solidFill>
                  <a:srgbClr val="050505"/>
                </a:solidFill>
                <a:latin typeface="Segoe UI Historic" panose="020B0502040204020203" pitchFamily="34" charset="0"/>
                <a:ea typeface="+mn-ea"/>
                <a:cs typeface="+mn-cs"/>
              </a:rPr>
              <a:t>Ƥrasaȵna</a:t>
            </a:r>
            <a:endParaRPr lang="en-US" i="0">
              <a:solidFill>
                <a:srgbClr val="050505"/>
              </a:solidFill>
              <a:effectLst/>
              <a:latin typeface="Segoe UI Historic" panose="020B050204020402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7AF364-DE81-BA41-5D80-3D5ADED68F59}"/>
              </a:ext>
            </a:extLst>
          </p:cNvPr>
          <p:cNvSpPr txBox="1"/>
          <p:nvPr/>
        </p:nvSpPr>
        <p:spPr>
          <a:xfrm>
            <a:off x="4753812" y="2352755"/>
            <a:ext cx="4195834" cy="1854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60120">
              <a:spcAft>
                <a:spcPts val="600"/>
              </a:spcAft>
            </a:pPr>
            <a:r>
              <a:rPr lang="en-US" sz="1890" b="1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Sulalith</a:t>
            </a:r>
            <a:r>
              <a:rPr lang="en-US" sz="1890" b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Samarasinghe</a:t>
            </a:r>
          </a:p>
          <a:p>
            <a:pPr defTabSz="960120">
              <a:spcAft>
                <a:spcPts val="600"/>
              </a:spcAft>
            </a:pPr>
            <a:r>
              <a:rPr lang="en-US" sz="1890" b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Kansas State University</a:t>
            </a:r>
          </a:p>
          <a:p>
            <a:pPr defTabSz="960120">
              <a:spcAft>
                <a:spcPts val="600"/>
              </a:spcAft>
            </a:pPr>
            <a:r>
              <a:rPr lang="en-US" sz="189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samarasinghe1995@gmail.com</a:t>
            </a:r>
          </a:p>
          <a:p>
            <a:pPr defTabSz="960120">
              <a:spcAft>
                <a:spcPts val="600"/>
              </a:spcAft>
            </a:pPr>
            <a:r>
              <a:rPr lang="en-US" sz="189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sulalith@kansas.edu</a:t>
            </a:r>
          </a:p>
          <a:p>
            <a:pPr defTabSz="960120">
              <a:spcAft>
                <a:spcPts val="600"/>
              </a:spcAft>
            </a:pPr>
            <a:r>
              <a:rPr lang="en-US" sz="189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Fb/Ln: </a:t>
            </a:r>
            <a:r>
              <a:rPr lang="en-US" sz="1890" kern="1200" err="1">
                <a:solidFill>
                  <a:srgbClr val="050505"/>
                </a:solidFill>
                <a:latin typeface="Segoe UI Historic" panose="020B0502040204020203" pitchFamily="34" charset="0"/>
                <a:ea typeface="+mn-ea"/>
                <a:cs typeface="+mn-cs"/>
              </a:rPr>
              <a:t>Sulalith</a:t>
            </a:r>
            <a:r>
              <a:rPr lang="en-US" sz="1890" kern="1200">
                <a:solidFill>
                  <a:srgbClr val="050505"/>
                </a:solidFill>
                <a:latin typeface="Segoe UI Historic" panose="020B0502040204020203" pitchFamily="34" charset="0"/>
                <a:ea typeface="+mn-ea"/>
                <a:cs typeface="+mn-cs"/>
              </a:rPr>
              <a:t> Samarasinghe</a:t>
            </a:r>
            <a:endParaRPr lang="en-US" i="0">
              <a:solidFill>
                <a:srgbClr val="050505"/>
              </a:solidFill>
              <a:effectLst/>
              <a:latin typeface="Segoe UI Historic" panose="020B05020402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6824F0-E3DF-E195-FF03-9C0E58DCEEF0}"/>
              </a:ext>
            </a:extLst>
          </p:cNvPr>
          <p:cNvSpPr txBox="1"/>
          <p:nvPr/>
        </p:nvSpPr>
        <p:spPr>
          <a:xfrm>
            <a:off x="8299925" y="2339077"/>
            <a:ext cx="3248608" cy="14865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60120">
              <a:spcAft>
                <a:spcPts val="600"/>
              </a:spcAft>
            </a:pPr>
            <a:r>
              <a:rPr lang="en-US" sz="1890" b="1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Namindu</a:t>
            </a:r>
            <a:r>
              <a:rPr lang="en-US" sz="1890" b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Rangana</a:t>
            </a:r>
          </a:p>
          <a:p>
            <a:pPr defTabSz="960120">
              <a:spcAft>
                <a:spcPts val="600"/>
              </a:spcAft>
            </a:pPr>
            <a:r>
              <a:rPr lang="en-US" sz="1890" b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University of Florida</a:t>
            </a:r>
          </a:p>
          <a:p>
            <a:pPr defTabSz="960120">
              <a:spcAft>
                <a:spcPts val="600"/>
              </a:spcAft>
            </a:pPr>
            <a:r>
              <a:rPr lang="en-US" sz="189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nami.rangana@gmail.com</a:t>
            </a:r>
          </a:p>
          <a:p>
            <a:pPr defTabSz="960120">
              <a:spcAft>
                <a:spcPts val="600"/>
              </a:spcAft>
            </a:pPr>
            <a:r>
              <a:rPr lang="en-US" sz="189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Fb/Ln: </a:t>
            </a:r>
            <a:r>
              <a:rPr lang="en-US" sz="189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Namindu</a:t>
            </a:r>
            <a:r>
              <a:rPr lang="en-US" sz="189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Rangana</a:t>
            </a:r>
            <a:endParaRPr lang="en-US" i="0">
              <a:solidFill>
                <a:srgbClr val="050505"/>
              </a:solidFill>
              <a:effectLst/>
              <a:latin typeface="Segoe UI Historic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32867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99815A-855D-0A23-ADF4-97BF77A75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Classical View</a:t>
            </a:r>
          </a:p>
        </p:txBody>
      </p:sp>
      <p:pic>
        <p:nvPicPr>
          <p:cNvPr id="1028" name="Picture 4" descr="1.1.1: Coulomb's Law - Chemistry LibreTexts">
            <a:extLst>
              <a:ext uri="{FF2B5EF4-FFF2-40B4-BE49-F238E27FC236}">
                <a16:creationId xmlns:a16="http://schemas.microsoft.com/office/drawing/2014/main" id="{8D2DD64D-98D7-0269-878D-384169C3E4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5884" y="1762125"/>
            <a:ext cx="3866015" cy="3105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1FAE4FC-1166-F591-5DB4-509271AFDED3}"/>
              </a:ext>
            </a:extLst>
          </p:cNvPr>
          <p:cNvSpPr txBox="1"/>
          <p:nvPr/>
        </p:nvSpPr>
        <p:spPr>
          <a:xfrm>
            <a:off x="1113560" y="1520782"/>
            <a:ext cx="60960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Atoms in a molecule were </a:t>
            </a:r>
            <a:r>
              <a:rPr lang="en-US" dirty="0">
                <a:solidFill>
                  <a:schemeClr val="accent1"/>
                </a:solidFill>
              </a:rPr>
              <a:t>held together by the mutual attraction of opposite electric charges</a:t>
            </a:r>
            <a:r>
              <a:rPr lang="en-US" dirty="0"/>
              <a:t>. (</a:t>
            </a:r>
            <a:r>
              <a:rPr lang="en-US" sz="1800" b="0" i="0" u="none" strike="noStrike" baseline="0" dirty="0">
                <a:latin typeface="Helvetica" panose="020B0604020202020204" pitchFamily="34" charset="0"/>
              </a:rPr>
              <a:t>Coulomb’s law/Electrostatic</a:t>
            </a:r>
            <a:r>
              <a:rPr lang="en-US" dirty="0"/>
              <a:t>)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According to this view, electrons were thought to be </a:t>
            </a:r>
            <a:r>
              <a:rPr lang="en-US" dirty="0">
                <a:solidFill>
                  <a:schemeClr val="accent1"/>
                </a:solidFill>
              </a:rPr>
              <a:t>shared between atoms</a:t>
            </a:r>
            <a:r>
              <a:rPr lang="en-US" dirty="0"/>
              <a:t> in covalent bonds or transferred between atoms in ionic bonds. (Lewis Theory)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879F48-1BFD-CD39-0673-7929F3663B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0583" y="3501098"/>
            <a:ext cx="1176337" cy="14143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3D691BF-9041-4760-434B-667ED5D9F5CD}"/>
              </a:ext>
            </a:extLst>
          </p:cNvPr>
          <p:cNvSpPr txBox="1"/>
          <p:nvPr/>
        </p:nvSpPr>
        <p:spPr>
          <a:xfrm>
            <a:off x="1419225" y="3848100"/>
            <a:ext cx="1228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Failed??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2B9FFF-233D-AC42-7C1B-F6149DAB248E}"/>
              </a:ext>
            </a:extLst>
          </p:cNvPr>
          <p:cNvSpPr txBox="1"/>
          <p:nvPr/>
        </p:nvSpPr>
        <p:spPr>
          <a:xfrm>
            <a:off x="1287895" y="4354765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Earnshaw’s law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Electron density map: </a:t>
            </a:r>
          </a:p>
          <a:p>
            <a:r>
              <a:rPr lang="en-US" dirty="0"/>
              <a:t>	Density built up between the atoms from bonding, 	but much  less than Lewis theory predicts.</a:t>
            </a:r>
          </a:p>
        </p:txBody>
      </p:sp>
    </p:spTree>
    <p:extLst>
      <p:ext uri="{BB962C8B-B14F-4D97-AF65-F5344CB8AC3E}">
        <p14:creationId xmlns:p14="http://schemas.microsoft.com/office/powerpoint/2010/main" val="22695829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9B97CF-57C2-F661-50B6-9F85C5972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Quantum Chemical Theory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1281A83-DD06-7E65-E478-C1C5DFA6F5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342" t="15965" r="7345" b="39512"/>
          <a:stretch/>
        </p:blipFill>
        <p:spPr>
          <a:xfrm>
            <a:off x="2609850" y="1962150"/>
            <a:ext cx="3895725" cy="152476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8AD2BCE-8166-11EA-6A2B-D2CE26228B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1026" y="2705100"/>
            <a:ext cx="3990974" cy="39909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2246100-C2C0-E128-586B-999B3C742C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9625" y="4149228"/>
            <a:ext cx="3248025" cy="22566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7C6774C-5158-71E4-8ADA-24CF07D424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6408" y="3736758"/>
            <a:ext cx="3468916" cy="18211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8E6315-3EDA-2734-6139-0FAF8998068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5461" t="80426" r="32092" b="7659"/>
          <a:stretch/>
        </p:blipFill>
        <p:spPr>
          <a:xfrm>
            <a:off x="447471" y="5165387"/>
            <a:ext cx="3881337" cy="81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59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50DD9-80FC-9354-99DE-3235F56CD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Wavefunctions and Orbital’s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951715-BCCC-53C9-63DC-DA42D6DB39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3957" b="15832"/>
          <a:stretch/>
        </p:blipFill>
        <p:spPr>
          <a:xfrm>
            <a:off x="190399" y="2034197"/>
            <a:ext cx="3739799" cy="30337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3481CD0-3C9F-8C02-9E51-71E47E5B8E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5578" y="1830859"/>
            <a:ext cx="4910137" cy="33227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3278112-D969-66A4-E5DE-41FA7B4E41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59274" y="1449420"/>
            <a:ext cx="3074549" cy="3784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0649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9512D-10CE-6047-40B7-AB8206B2B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Hatree-Fock</a:t>
            </a:r>
            <a:r>
              <a:rPr lang="en-US" dirty="0"/>
              <a:t> Theory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BDA8AEC-A0B3-0889-94A4-30A46E4FE074}"/>
              </a:ext>
            </a:extLst>
          </p:cNvPr>
          <p:cNvGrpSpPr/>
          <p:nvPr/>
        </p:nvGrpSpPr>
        <p:grpSpPr>
          <a:xfrm>
            <a:off x="1016309" y="1906620"/>
            <a:ext cx="5394219" cy="3224209"/>
            <a:chOff x="1016309" y="1906620"/>
            <a:chExt cx="5394219" cy="3224209"/>
          </a:xfrm>
        </p:grpSpPr>
        <p:pic>
          <p:nvPicPr>
            <p:cNvPr id="4" name="Picture 3" descr="Text&#10;&#10;Description automatically generated with medium confidence">
              <a:extLst>
                <a:ext uri="{FF2B5EF4-FFF2-40B4-BE49-F238E27FC236}">
                  <a16:creationId xmlns:a16="http://schemas.microsoft.com/office/drawing/2014/main" id="{FEBBB377-A504-4688-456D-0CBD125F7C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6309" y="1960634"/>
              <a:ext cx="5334462" cy="3170195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F7D19C0-BD59-CD43-F0B4-ACB976D5B4C0}"/>
                </a:ext>
              </a:extLst>
            </p:cNvPr>
            <p:cNvSpPr txBox="1"/>
            <p:nvPr/>
          </p:nvSpPr>
          <p:spPr>
            <a:xfrm>
              <a:off x="6167336" y="1906620"/>
              <a:ext cx="243192" cy="17509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</p:grpSp>
      <p:pic>
        <p:nvPicPr>
          <p:cNvPr id="1026" name="Picture 2" descr="Introduction to Hartree-Fock Molecular Orbital Theory Part 2 - YouTube">
            <a:extLst>
              <a:ext uri="{FF2B5EF4-FFF2-40B4-BE49-F238E27FC236}">
                <a16:creationId xmlns:a16="http://schemas.microsoft.com/office/drawing/2014/main" id="{96B23222-5BDA-B346-3943-79E726F405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83" t="17305" r="33936" b="35887"/>
          <a:stretch/>
        </p:blipFill>
        <p:spPr bwMode="auto">
          <a:xfrm>
            <a:off x="6828818" y="2685404"/>
            <a:ext cx="4805464" cy="2120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12185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51F77B6A-7F53-4B28-B73D-C8CC899AB2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19B0DF-19C4-BDDC-E47C-6BC096A334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26578" y="685680"/>
            <a:ext cx="4203323" cy="359620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54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Quantum Explanation of Bonding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515629F-0D83-4A44-A125-CD50FC660A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013" y="1361348"/>
            <a:ext cx="4833902" cy="4258176"/>
            <a:chOff x="1674895" y="1345036"/>
            <a:chExt cx="5428610" cy="4210939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1A5080B-EAC4-4530-815C-DE8DACA09D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4667345-04B5-4757-9CE0-969DC1DE5E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F6E412EF-CF39-4C25-85B0-DB30B1B0A8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580033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E8DA6235-17F2-4C9E-88C6-C5D38D8D3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768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55DEF71-1741-4489-8E77-46FC5BAA66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69494" y="1220741"/>
            <a:ext cx="4833901" cy="4258176"/>
          </a:xfrm>
          <a:prstGeom prst="rect">
            <a:avLst/>
          </a:prstGeom>
          <a:solidFill>
            <a:schemeClr val="tx1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2347B6D-A7CC-48EB-861F-917D0D61E3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69494" y="1220741"/>
            <a:ext cx="4833901" cy="4258176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7A0A46D-CC9B-4E32-870A-7BC2DF9401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77284" y="4357092"/>
            <a:ext cx="319941" cy="319941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9178722E-1BD0-427E-BAAE-4F206DAB58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77284" y="4357092"/>
            <a:ext cx="319941" cy="319941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4" name="Video 3" descr="Circling Molecule">
            <a:extLst>
              <a:ext uri="{FF2B5EF4-FFF2-40B4-BE49-F238E27FC236}">
                <a16:creationId xmlns:a16="http://schemas.microsoft.com/office/drawing/2014/main" id="{EFB45C18-330F-8B15-D23B-E04D140AFDB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1" b="1"/>
          <a:stretch/>
        </p:blipFill>
        <p:spPr>
          <a:xfrm>
            <a:off x="1700022" y="2179549"/>
            <a:ext cx="4172845" cy="2340559"/>
          </a:xfrm>
          <a:prstGeom prst="rect">
            <a:avLst/>
          </a:prstGeom>
          <a:ln w="28575">
            <a:noFill/>
          </a:ln>
        </p:spPr>
      </p:pic>
      <p:sp>
        <p:nvSpPr>
          <p:cNvPr id="33" name="Graphic 212">
            <a:extLst>
              <a:ext uri="{FF2B5EF4-FFF2-40B4-BE49-F238E27FC236}">
                <a16:creationId xmlns:a16="http://schemas.microsoft.com/office/drawing/2014/main" id="{A753B935-E3DD-466D-BFAC-68E0BE02D0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11971" y="858936"/>
            <a:ext cx="693403" cy="693403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5" name="Graphic 212">
            <a:extLst>
              <a:ext uri="{FF2B5EF4-FFF2-40B4-BE49-F238E27FC236}">
                <a16:creationId xmlns:a16="http://schemas.microsoft.com/office/drawing/2014/main" id="{FB034F26-4148-4B59-B493-14D7A9A8B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11971" y="858936"/>
            <a:ext cx="693403" cy="693403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grpSp>
        <p:nvGrpSpPr>
          <p:cNvPr id="37" name="Graphic 185">
            <a:extLst>
              <a:ext uri="{FF2B5EF4-FFF2-40B4-BE49-F238E27FC236}">
                <a16:creationId xmlns:a16="http://schemas.microsoft.com/office/drawing/2014/main" id="{5E6BB5FD-DB7B-4BE3-BA45-1EF042115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bg1"/>
          </a:solidFill>
        </p:grpSpPr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9929FF76-4B3A-4294-BE6E-B507B22D1B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253C18A4-10CC-4E91-A8A2-D5368972A1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6356AC2F-73E0-44FD-B346-A209D274D3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95A85581-9712-414C-82D4-2FE96ACB2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1B0828F2-35E7-4424-8082-6C258B676E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58182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4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544329-FE24-95F9-876F-7C9DC0114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Molecular Orbital Theory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C492765F-D9D8-7BE4-A338-EC77DA8DCD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915" y="2369865"/>
            <a:ext cx="3398815" cy="26824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5BFEDE4-B928-D597-7BC4-8530B6762C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7775" y="1857982"/>
            <a:ext cx="5649505" cy="3696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7344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355F185-D15A-0473-AFB5-57AE349174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715" y="1507786"/>
            <a:ext cx="5529902" cy="34630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1CEE132-1D60-8B22-8D09-B2389BB62F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785"/>
          <a:stretch/>
        </p:blipFill>
        <p:spPr>
          <a:xfrm>
            <a:off x="6606815" y="963038"/>
            <a:ext cx="4437909" cy="3871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293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939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349AD98-FF30-D242-C124-E1F2157A41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6668" y="643467"/>
            <a:ext cx="7958664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3591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180</Words>
  <Application>Microsoft Office PowerPoint</Application>
  <PresentationFormat>Widescreen</PresentationFormat>
  <Paragraphs>33</Paragraphs>
  <Slides>13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Arial</vt:lpstr>
      <vt:lpstr>Baguet Script</vt:lpstr>
      <vt:lpstr>Calibri</vt:lpstr>
      <vt:lpstr>Calibri Light</vt:lpstr>
      <vt:lpstr>Helvetica</vt:lpstr>
      <vt:lpstr>Segoe UI Historic</vt:lpstr>
      <vt:lpstr>Wingdings</vt:lpstr>
      <vt:lpstr>Office Theme</vt:lpstr>
      <vt:lpstr>Quantum Nature of Chemical Bond</vt:lpstr>
      <vt:lpstr>Classical View</vt:lpstr>
      <vt:lpstr>Quantum Chemical Theory</vt:lpstr>
      <vt:lpstr>Wavefunctions and Orbital’s</vt:lpstr>
      <vt:lpstr>Hatree-Fock Theory</vt:lpstr>
      <vt:lpstr>Quantum Explanation of Bonding</vt:lpstr>
      <vt:lpstr>Molecular Orbital Theory</vt:lpstr>
      <vt:lpstr>PowerPoint Presentation</vt:lpstr>
      <vt:lpstr>PowerPoint Presentation</vt:lpstr>
      <vt:lpstr>Molecular Mechanics</vt:lpstr>
      <vt:lpstr>Applications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Quantum Nature of Chemical Bond</dc:title>
  <dc:creator>Dulitha prasanna Kulathunga</dc:creator>
  <cp:lastModifiedBy>Dulitha prasanna Kulathunga</cp:lastModifiedBy>
  <cp:revision>27</cp:revision>
  <dcterms:created xsi:type="dcterms:W3CDTF">2023-03-12T03:08:08Z</dcterms:created>
  <dcterms:modified xsi:type="dcterms:W3CDTF">2023-03-17T00:52:40Z</dcterms:modified>
</cp:coreProperties>
</file>